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
客户全称依据 S02；工作室名称依据 S16。无真实客户证言或过往成效数据，不暗示商业背书。
Source S03: source-materials/1.md
Source S04: source-materials/1.md
Source S01: source-materials/1.md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
材料未给出效率、成本或故障率数据，本提案不作量化改善承诺。第三点为依据验收条件提出的验证方式。
Source S03: source-materials/1.md
Source S08: source-materials/1.md
Source S10: source-materials/1.md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
仅按已确认的一期范围提案；不增加软件采购、集成或其他功能。
Source S04: source-materials/1.md
Source S05: source-materials/1.md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
交付内容由确认范围及验收条件归纳，不扩展至资产管理、自动诊断或外部系统集成。
Source S03: source-materials/1.md
Source S04: source-materials/1.md
Source S10: source-materials/1.md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
这是我方建议的推进顺序，不是已完成工作。正式流程仍受第一阶段边界约束；不承诺任何已发生的效果。
Source S06: source-materials/1.md
Source S08: source-materials/1.md
Source S10: source-materials/1.md
Source S04: source-materials/1.md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
三周是供应方估计，尚未获客户确认。本提案不按周分配工作量，也不虚构开工日、截止日或客户承诺。
Source S08: source-materials/1.md
Source S09: source-materials/1.md
Source S11: source-materials/1.md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
资料与人员均来自原始材料；未声称这些资料已交付或验收人已到位。
Source S06: source-materials/1.md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
这是材料给定的验收条件，不是实际验收结果。无授权宣传案例、客户证言或过往成效数字（S07），因此未设置案例页。
Source S10: source-materials/1.md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
报价来源是 brief.md 中的最新报价单。人民币含税总价 10,000 元；第三方订阅费另计。未建议购买任何服务。付款分别以范围确认、验收为触发条件。
Source S12: source-materials/1.md
Source S14: source-materials/1.md
Source S13: source-materials/1.md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
仅提出讨论下一步，不表示客户已确认、双方已签约或已经授权发送提案。
Source S11: source-materials/1.md
Source S06: source-materials/1.md
Source S09: source-materials/1.md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F4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000" dirty="0">
                <a:solidFill>
                  <a:srgbClr val="666666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虚构示例   讨论稿   1 / 10</a:t>
            </a:r>
            <a:endParaRPr lang="zh-CN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200" b="1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青禾设计咨询工作室</a:t>
            </a:r>
            <a:endParaRPr lang="zh-CN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1508760"/>
            <a:ext cx="10789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4400" b="1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报修登记与任务分派</a:t>
            </a:r>
            <a:endParaRPr lang="zh-CN" sz="4400" dirty="0"/>
          </a:p>
          <a:p>
            <a:pPr indent="0" marL="0">
              <a:buNone/>
            </a:pPr>
            <a:r>
              <a:rPr lang="zh-CN" altLang="en-US" sz="4400" b="1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第一阶段项目提案</a:t>
            </a:r>
            <a:endParaRPr lang="zh-CN" sz="4400" dirty="0"/>
          </a:p>
        </p:txBody>
      </p:sp>
      <p:sp>
        <p:nvSpPr>
          <p:cNvPr id="5" name="Text 3"/>
          <p:cNvSpPr/>
          <p:nvPr/>
        </p:nvSpPr>
        <p:spPr>
          <a:xfrm>
            <a:off x="713232" y="365760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2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统一报修登记、内部任务、邮件通知与操作交接。</a:t>
            </a:r>
            <a:endParaRPr lang="zh-CN" sz="2200" dirty="0"/>
          </a:p>
        </p:txBody>
      </p:sp>
      <p:sp>
        <p:nvSpPr>
          <p:cNvPr id="6" name="Text 4"/>
          <p:cNvSpPr/>
          <p:nvPr/>
        </p:nvSpPr>
        <p:spPr>
          <a:xfrm>
            <a:off x="713232" y="46177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2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虚构测试项目，仅供讨论；不代表已完成商业案例。</a:t>
            </a:r>
            <a:endParaRPr lang="zh-CN" sz="2200" dirty="0"/>
          </a:p>
        </p:txBody>
      </p:sp>
      <p:sp>
        <p:nvSpPr>
          <p:cNvPr id="7" name="Text 5"/>
          <p:cNvSpPr/>
          <p:nvPr/>
        </p:nvSpPr>
        <p:spPr>
          <a:xfrm>
            <a:off x="713232" y="580644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600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晨屿设备维护与工业服务协作有限公司</a:t>
            </a:r>
            <a:endParaRPr lang="zh-CN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4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000" dirty="0">
                <a:solidFill>
                  <a:srgbClr val="666666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虚构示例   讨论稿   2 / 10</a:t>
            </a:r>
            <a:endParaRPr lang="zh-CN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200" b="1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青禾设计咨询工作室</a:t>
            </a:r>
            <a:endParaRPr lang="zh-CN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3200" b="1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先统一报修登记与任务分派</a:t>
            </a:r>
            <a:endParaRPr lang="zh-CN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4231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600" b="1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01</a:t>
            </a:r>
            <a:endParaRPr lang="zh-CN" sz="1600" dirty="0"/>
          </a:p>
        </p:txBody>
      </p:sp>
      <p:sp>
        <p:nvSpPr>
          <p:cNvPr id="6" name="Text 4"/>
          <p:cNvSpPr/>
          <p:nvPr/>
        </p:nvSpPr>
        <p:spPr>
          <a:xfrm>
            <a:off x="1325880" y="233172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0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当前登记渠道：表单、邮件和表格。</a:t>
            </a:r>
            <a:endParaRPr lang="zh-CN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35814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600" b="1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02</a:t>
            </a:r>
            <a:endParaRPr lang="zh-CN" sz="1600" dirty="0"/>
          </a:p>
        </p:txBody>
      </p:sp>
      <p:sp>
        <p:nvSpPr>
          <p:cNvPr id="8" name="Text 6"/>
          <p:cNvSpPr/>
          <p:nvPr/>
        </p:nvSpPr>
        <p:spPr>
          <a:xfrm>
            <a:off x="1325880" y="348996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0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客户优先目标：统一报修登记与任务分派。</a:t>
            </a:r>
            <a:endParaRPr lang="zh-CN" sz="2000" dirty="0"/>
          </a:p>
        </p:txBody>
      </p:sp>
      <p:sp>
        <p:nvSpPr>
          <p:cNvPr id="9" name="Text 7"/>
          <p:cNvSpPr/>
          <p:nvPr/>
        </p:nvSpPr>
        <p:spPr>
          <a:xfrm>
            <a:off x="685800" y="47396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600" b="1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03</a:t>
            </a:r>
            <a:endParaRPr lang="zh-CN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464820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0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建议：以一条完整报修记录，检查从提交到分派、通知和操作的流程。</a:t>
            </a:r>
            <a:endParaRPr lang="zh-CN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4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000" dirty="0">
                <a:solidFill>
                  <a:srgbClr val="666666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虚构示例   讨论稿   3 / 10</a:t>
            </a:r>
            <a:endParaRPr lang="zh-CN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200" b="1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青禾设计咨询工作室</a:t>
            </a:r>
            <a:endParaRPr lang="zh-CN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3200" b="1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第一阶段范围与明确排除项</a:t>
            </a:r>
            <a:endParaRPr lang="zh-CN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331720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200" b="1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已确认包含</a:t>
            </a:r>
            <a:endParaRPr lang="zh-CN" sz="2200" dirty="0"/>
          </a:p>
        </p:txBody>
      </p:sp>
      <p:sp>
        <p:nvSpPr>
          <p:cNvPr id="6" name="Text 4"/>
          <p:cNvSpPr/>
          <p:nvPr/>
        </p:nvSpPr>
        <p:spPr>
          <a:xfrm>
            <a:off x="685800" y="3017520"/>
            <a:ext cx="5074920" cy="880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0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一个报修表单</a:t>
            </a:r>
            <a:endParaRPr lang="zh-CN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4008120"/>
            <a:ext cx="5074920" cy="880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0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内部任务列表</a:t>
            </a:r>
            <a:endParaRPr lang="zh-CN" sz="2000" dirty="0"/>
          </a:p>
        </p:txBody>
      </p:sp>
      <p:sp>
        <p:nvSpPr>
          <p:cNvPr id="8" name="Text 6"/>
          <p:cNvSpPr/>
          <p:nvPr/>
        </p:nvSpPr>
        <p:spPr>
          <a:xfrm>
            <a:off x="685800" y="4998720"/>
            <a:ext cx="5074920" cy="880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0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邮件通知与操作交接</a:t>
            </a:r>
            <a:endParaRPr lang="zh-CN" sz="2000" dirty="0"/>
          </a:p>
        </p:txBody>
      </p:sp>
      <p:sp>
        <p:nvSpPr>
          <p:cNvPr id="9" name="Text 7"/>
          <p:cNvSpPr/>
          <p:nvPr/>
        </p:nvSpPr>
        <p:spPr>
          <a:xfrm>
            <a:off x="6419088" y="2331720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200" b="1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暂不包含</a:t>
            </a:r>
            <a:endParaRPr lang="zh-CN" sz="2200" dirty="0"/>
          </a:p>
        </p:txBody>
      </p:sp>
      <p:sp>
        <p:nvSpPr>
          <p:cNvPr id="10" name="Text 8"/>
          <p:cNvSpPr/>
          <p:nvPr/>
        </p:nvSpPr>
        <p:spPr>
          <a:xfrm>
            <a:off x="6419088" y="3017520"/>
            <a:ext cx="5074920" cy="880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0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移动 App、短信</a:t>
            </a:r>
            <a:endParaRPr lang="zh-CN" sz="2000" dirty="0"/>
          </a:p>
        </p:txBody>
      </p:sp>
      <p:sp>
        <p:nvSpPr>
          <p:cNvPr id="11" name="Text 9"/>
          <p:cNvSpPr/>
          <p:nvPr/>
        </p:nvSpPr>
        <p:spPr>
          <a:xfrm>
            <a:off x="6419088" y="4008120"/>
            <a:ext cx="5074920" cy="880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0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备件库存、自动诊断</a:t>
            </a:r>
            <a:endParaRPr lang="zh-CN" sz="2000" dirty="0"/>
          </a:p>
        </p:txBody>
      </p:sp>
      <p:sp>
        <p:nvSpPr>
          <p:cNvPr id="12" name="Text 10"/>
          <p:cNvSpPr/>
          <p:nvPr/>
        </p:nvSpPr>
        <p:spPr>
          <a:xfrm>
            <a:off x="6419088" y="4998720"/>
            <a:ext cx="5074920" cy="880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0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ERP 集成</a:t>
            </a:r>
            <a:endParaRPr lang="zh-CN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4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000" dirty="0">
                <a:solidFill>
                  <a:srgbClr val="666666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虚构示例   讨论稿   4 / 10</a:t>
            </a:r>
            <a:endParaRPr lang="zh-CN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200" b="1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青禾设计咨询工作室</a:t>
            </a:r>
            <a:endParaRPr lang="zh-CN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3200" b="1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四项交付，围绕同一条报修流程</a:t>
            </a:r>
            <a:endParaRPr lang="zh-CN" sz="3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377440"/>
          <a:ext cx="10789920" cy="3291840"/>
        </p:xfrm>
        <a:graphic>
          <a:graphicData uri="http://schemas.openxmlformats.org/drawingml/2006/table">
            <a:tbl>
              <a:tblPr/>
              <a:tblGrid>
                <a:gridCol w="5394960"/>
                <a:gridCol w="5394960"/>
              </a:tblGrid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交付项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第一阶段内容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报修表单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一个统一的报修表单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内部任务列表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查询报修记录、分派任务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邮件通知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分派后向负责人发送邮件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操作交接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按说明处理完整报修记录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4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000" dirty="0">
                <a:solidFill>
                  <a:srgbClr val="666666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虚构示例   讨论稿   5 / 10</a:t>
            </a:r>
            <a:endParaRPr lang="zh-CN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200" b="1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青禾设计咨询工作室</a:t>
            </a:r>
            <a:endParaRPr lang="zh-CN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3200" b="1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先跑通样本，再扩展正式流程</a:t>
            </a:r>
            <a:endParaRPr lang="zh-CN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42316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000" b="1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01  字段确认</a:t>
            </a:r>
            <a:endParaRPr lang="zh-CN" sz="2000" dirty="0"/>
          </a:p>
        </p:txBody>
      </p:sp>
      <p:sp>
        <p:nvSpPr>
          <p:cNvPr id="6" name="Text 4"/>
          <p:cNvSpPr/>
          <p:nvPr/>
        </p:nvSpPr>
        <p:spPr>
          <a:xfrm>
            <a:off x="3200400" y="2377440"/>
            <a:ext cx="8092440" cy="1048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0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建议：先核对客户提供的字段表，确认报修登记字段。</a:t>
            </a:r>
            <a:endParaRPr lang="zh-CN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358140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000" b="1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02  样本验证</a:t>
            </a:r>
            <a:endParaRPr lang="zh-CN" sz="2000" dirty="0"/>
          </a:p>
        </p:txBody>
      </p:sp>
      <p:sp>
        <p:nvSpPr>
          <p:cNvPr id="8" name="Text 6"/>
          <p:cNvSpPr/>
          <p:nvPr/>
        </p:nvSpPr>
        <p:spPr>
          <a:xfrm>
            <a:off x="3200400" y="3535680"/>
            <a:ext cx="8092440" cy="1048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0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建议：开展小范围样本流程，验证登记、分派与通知。</a:t>
            </a:r>
            <a:endParaRPr lang="zh-CN" sz="2000" dirty="0"/>
          </a:p>
        </p:txBody>
      </p:sp>
      <p:sp>
        <p:nvSpPr>
          <p:cNvPr id="9" name="Text 7"/>
          <p:cNvSpPr/>
          <p:nvPr/>
        </p:nvSpPr>
        <p:spPr>
          <a:xfrm>
            <a:off x="685800" y="47396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000" b="1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03  正式流程</a:t>
            </a:r>
            <a:endParaRPr lang="zh-CN" sz="2000" dirty="0"/>
          </a:p>
        </p:txBody>
      </p:sp>
      <p:sp>
        <p:nvSpPr>
          <p:cNvPr id="10" name="Text 8"/>
          <p:cNvSpPr/>
          <p:nvPr/>
        </p:nvSpPr>
        <p:spPr>
          <a:xfrm>
            <a:off x="3200400" y="4693920"/>
            <a:ext cx="8092440" cy="1048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0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建议：样本验收后，扩展至第一阶段范围内的正式流程。</a:t>
            </a:r>
            <a:endParaRPr lang="zh-CN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4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000" dirty="0">
                <a:solidFill>
                  <a:srgbClr val="666666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虚构示例   讨论稿   6 / 10</a:t>
            </a:r>
            <a:endParaRPr lang="zh-CN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200" b="1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青禾设计咨询工作室</a:t>
            </a:r>
            <a:endParaRPr lang="zh-CN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3200" b="1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三周为预计，具体日期待确认</a:t>
            </a:r>
            <a:endParaRPr lang="zh-CN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331720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200" b="1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我方预计</a:t>
            </a:r>
            <a:endParaRPr lang="zh-CN" sz="2200" dirty="0"/>
          </a:p>
        </p:txBody>
      </p:sp>
      <p:sp>
        <p:nvSpPr>
          <p:cNvPr id="6" name="Text 4"/>
          <p:cNvSpPr/>
          <p:nvPr/>
        </p:nvSpPr>
        <p:spPr>
          <a:xfrm>
            <a:off x="685800" y="3017520"/>
            <a:ext cx="5074920" cy="1376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0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建议：本阶段预计三周，依次确认字段、验证样本、扩展正式流程。</a:t>
            </a:r>
            <a:endParaRPr lang="zh-CN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4503420"/>
            <a:ext cx="5074920" cy="1376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0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收到客户的书面范围确认后，再排具体日期。</a:t>
            </a:r>
            <a:endParaRPr lang="zh-CN" sz="2000" dirty="0"/>
          </a:p>
        </p:txBody>
      </p:sp>
      <p:sp>
        <p:nvSpPr>
          <p:cNvPr id="8" name="Text 6"/>
          <p:cNvSpPr/>
          <p:nvPr/>
        </p:nvSpPr>
        <p:spPr>
          <a:xfrm>
            <a:off x="6419088" y="2331720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200" b="1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仍需确认</a:t>
            </a:r>
            <a:endParaRPr lang="zh-CN" sz="2200" dirty="0"/>
          </a:p>
        </p:txBody>
      </p:sp>
      <p:sp>
        <p:nvSpPr>
          <p:cNvPr id="9" name="Text 7"/>
          <p:cNvSpPr/>
          <p:nvPr/>
        </p:nvSpPr>
        <p:spPr>
          <a:xfrm>
            <a:off x="6419088" y="3017520"/>
            <a:ext cx="5074920" cy="1376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0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待确认：客户是否认可三周预计周期。</a:t>
            </a:r>
            <a:endParaRPr lang="zh-CN" sz="2000" dirty="0"/>
          </a:p>
        </p:txBody>
      </p:sp>
      <p:sp>
        <p:nvSpPr>
          <p:cNvPr id="10" name="Text 8"/>
          <p:cNvSpPr/>
          <p:nvPr/>
        </p:nvSpPr>
        <p:spPr>
          <a:xfrm>
            <a:off x="6419088" y="4503420"/>
            <a:ext cx="5074920" cy="1376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0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待确认：开工日与具体排期尚未确定。</a:t>
            </a:r>
            <a:endParaRPr lang="zh-CN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4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000" dirty="0">
                <a:solidFill>
                  <a:srgbClr val="666666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虚构示例   讨论稿   7 / 10</a:t>
            </a:r>
            <a:endParaRPr lang="zh-CN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200" b="1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青禾设计咨询工作室</a:t>
            </a:r>
            <a:endParaRPr lang="zh-CN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3200" b="1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客户配合：两份资料、一名验收人</a:t>
            </a:r>
            <a:endParaRPr lang="zh-CN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4231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600" b="1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01</a:t>
            </a:r>
            <a:endParaRPr lang="zh-CN" sz="1600" dirty="0"/>
          </a:p>
        </p:txBody>
      </p:sp>
      <p:sp>
        <p:nvSpPr>
          <p:cNvPr id="6" name="Text 4"/>
          <p:cNvSpPr/>
          <p:nvPr/>
        </p:nvSpPr>
        <p:spPr>
          <a:xfrm>
            <a:off x="1325880" y="233172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0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字段表：客户提供报修登记所需的字段表。</a:t>
            </a:r>
            <a:endParaRPr lang="zh-CN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35814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600" b="1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02</a:t>
            </a:r>
            <a:endParaRPr lang="zh-CN" sz="1600" dirty="0"/>
          </a:p>
        </p:txBody>
      </p:sp>
      <p:sp>
        <p:nvSpPr>
          <p:cNvPr id="8" name="Text 6"/>
          <p:cNvSpPr/>
          <p:nvPr/>
        </p:nvSpPr>
        <p:spPr>
          <a:xfrm>
            <a:off x="1325880" y="348996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0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通知邮件样例：客户提供通知邮件样例。</a:t>
            </a:r>
            <a:endParaRPr lang="zh-CN" sz="2000" dirty="0"/>
          </a:p>
        </p:txBody>
      </p:sp>
      <p:sp>
        <p:nvSpPr>
          <p:cNvPr id="9" name="Text 7"/>
          <p:cNvSpPr/>
          <p:nvPr/>
        </p:nvSpPr>
        <p:spPr>
          <a:xfrm>
            <a:off x="685800" y="47396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600" b="1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03</a:t>
            </a:r>
            <a:endParaRPr lang="zh-CN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464820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0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业务验收人：客户提供一名业务验收人。</a:t>
            </a:r>
            <a:endParaRPr lang="zh-CN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4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000" dirty="0">
                <a:solidFill>
                  <a:srgbClr val="666666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虚构示例   讨论稿   8 / 10</a:t>
            </a:r>
            <a:endParaRPr lang="zh-CN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200" b="1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青禾设计咨询工作室</a:t>
            </a:r>
            <a:endParaRPr lang="zh-CN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3200" b="1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验收看三项可检查的操作</a:t>
            </a:r>
            <a:endParaRPr lang="zh-CN" sz="3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377440"/>
          <a:ext cx="10789920" cy="2633472"/>
        </p:xfrm>
        <a:graphic>
          <a:graphicData uri="http://schemas.openxmlformats.org/drawingml/2006/table">
            <a:tbl>
              <a:tblPr/>
              <a:tblGrid>
                <a:gridCol w="5394960"/>
                <a:gridCol w="5394960"/>
              </a:tblGrid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检查环节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验收条件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提交与查询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提交的报修记录能查到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分派与通知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分派后，负责人收到邮件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操作与交接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操作员能按说明处理一条完整报修记录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4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000" dirty="0">
                <a:solidFill>
                  <a:srgbClr val="666666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虚构示例   讨论稿   9 / 10</a:t>
            </a:r>
            <a:endParaRPr lang="zh-CN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200" b="1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青禾设计咨询工作室</a:t>
            </a:r>
            <a:endParaRPr lang="zh-CN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3200" b="1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项目费用与付款安排</a:t>
            </a:r>
            <a:endParaRPr lang="zh-CN" sz="3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240280"/>
          <a:ext cx="10789920" cy="2286000"/>
        </p:xfrm>
        <a:graphic>
          <a:graphicData uri="http://schemas.openxmlformats.org/drawingml/2006/table">
            <a:tbl>
              <a:tblPr/>
              <a:tblGrid>
                <a:gridCol w="8138160"/>
                <a:gridCol w="265176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交付项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费用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流程梳理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CNY 2,000.00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表单与任务配置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CNY 6,000.00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通知测试和交接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CNY 2,000.00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合计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3B31"/>
                          </a:solidFill>
                          <a:latin typeface="Hiragino Sans GB" pitchFamily="34" charset="0"/>
                          <a:ea typeface="Hiragino Sans GB" pitchFamily="34" charset="-122"/>
                          <a:cs typeface="Hiragino Sans GB" pitchFamily="34" charset="-120"/>
                        </a:rPr>
                        <a:t>CNY 10,000.00</a:t>
                      </a:r>
                      <a:endParaRPr lang="en-US" sz="1800" dirty="0">
                        <a:latin typeface="Hiragino Sans GB" charset="0"/>
                        <a:ea typeface="Hiragino Sans GB" charset="0"/>
                        <a:cs typeface="Hiragino Sans GB" charset="0"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D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713232" y="470916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6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人民币报价，合计含税；第三方订阅费另计。</a:t>
            </a:r>
            <a:endParaRPr lang="zh-CN" sz="1600" dirty="0"/>
          </a:p>
        </p:txBody>
      </p:sp>
      <p:sp>
        <p:nvSpPr>
          <p:cNvPr id="7" name="Text 4"/>
          <p:cNvSpPr/>
          <p:nvPr/>
        </p:nvSpPr>
        <p:spPr>
          <a:xfrm>
            <a:off x="713232" y="530352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400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范围确认后: CNY 5,000.00</a:t>
            </a:r>
            <a:endParaRPr lang="zh-CN" sz="1400" dirty="0"/>
          </a:p>
          <a:p>
            <a:pPr indent="0" marL="0">
              <a:buNone/>
            </a:pPr>
            <a:r>
              <a:rPr lang="zh-CN" altLang="en-US" sz="1400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验收后: CNY 5,000.00</a:t>
            </a:r>
            <a:endParaRPr lang="zh-CN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4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000" dirty="0">
                <a:solidFill>
                  <a:srgbClr val="666666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虚构示例   讨论稿   10 / 10</a:t>
            </a:r>
            <a:endParaRPr lang="zh-CN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200" b="1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青禾设计咨询工作室</a:t>
            </a:r>
            <a:endParaRPr lang="zh-CN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3200" b="1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下一步：书面确认第一阶段范围</a:t>
            </a:r>
            <a:endParaRPr lang="zh-CN" sz="3200" dirty="0"/>
          </a:p>
        </p:txBody>
      </p:sp>
      <p:sp>
        <p:nvSpPr>
          <p:cNvPr id="5" name="Text 3"/>
          <p:cNvSpPr/>
          <p:nvPr/>
        </p:nvSpPr>
        <p:spPr>
          <a:xfrm>
            <a:off x="713232" y="274320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2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收到客户的书面范围确认后，再安排具体日期。</a:t>
            </a:r>
            <a:endParaRPr lang="zh-CN" sz="2200" dirty="0"/>
          </a:p>
        </p:txBody>
      </p:sp>
      <p:sp>
        <p:nvSpPr>
          <p:cNvPr id="6" name="Text 4"/>
          <p:cNvSpPr/>
          <p:nvPr/>
        </p:nvSpPr>
        <p:spPr>
          <a:xfrm>
            <a:off x="713232" y="37033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2200" dirty="0">
                <a:solidFill>
                  <a:srgbClr val="173B31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建议：一并确认三周预计周期，并准备字段表、邮件样例和业务验收人。</a:t>
            </a:r>
            <a:endParaRPr lang="zh-CN" sz="2200" dirty="0"/>
          </a:p>
        </p:txBody>
      </p:sp>
      <p:sp>
        <p:nvSpPr>
          <p:cNvPr id="7" name="Text 5"/>
          <p:cNvSpPr/>
          <p:nvPr/>
        </p:nvSpPr>
        <p:spPr>
          <a:xfrm>
            <a:off x="713232" y="594360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altLang="en-US" sz="1600" dirty="0">
                <a:solidFill>
                  <a:srgbClr val="26735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晨屿设备维护与工业服务协作有限公司</a:t>
            </a:r>
            <a:endParaRPr lang="zh-CN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Hiragino Sans GB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Hiragino Sans GB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青禾设计咨询工作室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报修登记与任务分派｜第一阶段项目提案</dc:title>
  <dc:subject>报修登记与任务分派｜第一阶段项目提案</dc:subject>
  <dc:creator>青禾设计咨询工作室</dc:creator>
  <cp:lastModifiedBy>青禾设计咨询工作室</cp:lastModifiedBy>
  <cp:revision>1</cp:revision>
  <dcterms:created xsi:type="dcterms:W3CDTF">2026-10-15T10:25:57Z</dcterms:created>
  <dcterms:modified xsi:type="dcterms:W3CDTF">2026-10-15T10:25:57Z</dcterms:modified>
</cp:coreProperties>
</file>